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3" r:id="rId2"/>
    <p:sldId id="269" r:id="rId3"/>
    <p:sldId id="270" r:id="rId4"/>
    <p:sldId id="274" r:id="rId5"/>
    <p:sldId id="272" r:id="rId6"/>
    <p:sldId id="273" r:id="rId7"/>
    <p:sldId id="271" r:id="rId8"/>
    <p:sldId id="265" r:id="rId9"/>
    <p:sldId id="264" r:id="rId10"/>
    <p:sldId id="276" r:id="rId11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5" autoAdjust="0"/>
    <p:restoredTop sz="94671" autoAdjust="0"/>
  </p:normalViewPr>
  <p:slideViewPr>
    <p:cSldViewPr snapToGrid="0" snapToObjects="1">
      <p:cViewPr varScale="1">
        <p:scale>
          <a:sx n="68" d="100"/>
          <a:sy n="68" d="100"/>
        </p:scale>
        <p:origin x="85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67729-9FAE-40BF-9E20-96594AA48090}" type="datetimeFigureOut">
              <a:rPr lang="sv-SE" smtClean="0"/>
              <a:t>2016-05-11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2F8A5-1A7E-4F53-80A0-687F2EEC6D8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1762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Standard </a:t>
            </a:r>
            <a:r>
              <a:rPr lang="sv-SE" dirty="0" err="1" smtClean="0"/>
              <a:t>slide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2F8A5-1A7E-4F53-80A0-687F2EEC6D8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3469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Standard </a:t>
            </a:r>
            <a:r>
              <a:rPr lang="sv-SE" dirty="0" err="1" smtClean="0"/>
              <a:t>slide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2F8A5-1A7E-4F53-80A0-687F2EEC6D8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9625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Standard </a:t>
            </a:r>
            <a:r>
              <a:rPr lang="sv-SE" dirty="0" err="1" smtClean="0"/>
              <a:t>slide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2F8A5-1A7E-4F53-80A0-687F2EEC6D8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5776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Standard </a:t>
            </a:r>
            <a:r>
              <a:rPr lang="sv-SE" dirty="0" err="1" smtClean="0"/>
              <a:t>slide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2F8A5-1A7E-4F53-80A0-687F2EEC6D8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78358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At the end – </a:t>
            </a:r>
            <a:r>
              <a:rPr lang="sv-SE" dirty="0" err="1" smtClean="0"/>
              <a:t>you</a:t>
            </a:r>
            <a:r>
              <a:rPr lang="sv-SE" dirty="0" smtClean="0"/>
              <a:t> </a:t>
            </a:r>
            <a:r>
              <a:rPr lang="sv-SE" dirty="0" err="1" smtClean="0"/>
              <a:t>could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text in black like ”</a:t>
            </a:r>
            <a:r>
              <a:rPr lang="sv-SE" dirty="0" err="1" smtClean="0"/>
              <a:t>Thank</a:t>
            </a:r>
            <a:r>
              <a:rPr lang="sv-SE" dirty="0" smtClean="0"/>
              <a:t> </a:t>
            </a:r>
            <a:r>
              <a:rPr lang="sv-SE" dirty="0" err="1" smtClean="0"/>
              <a:t>You</a:t>
            </a:r>
            <a:r>
              <a:rPr lang="sv-SE" dirty="0" smtClean="0"/>
              <a:t> !”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2F8A5-1A7E-4F53-80A0-687F2EEC6D8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7192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EBC5-E9E3-C94E-A5CB-FCAE7E0EB725}" type="slidenum">
              <a:t>‹#›</a:t>
            </a:fld>
            <a:endParaRPr lang="sv-SE"/>
          </a:p>
        </p:txBody>
      </p:sp>
      <p:pic>
        <p:nvPicPr>
          <p:cNvPr id="5" name="Bildobjekt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641" y="6292134"/>
            <a:ext cx="3252223" cy="454153"/>
          </a:xfrm>
          <a:prstGeom prst="rect">
            <a:avLst/>
          </a:prstGeom>
        </p:spPr>
      </p:pic>
      <p:sp>
        <p:nvSpPr>
          <p:cNvPr id="7" name="Rubrik 1"/>
          <p:cNvSpPr>
            <a:spLocks noGrp="1"/>
          </p:cNvSpPr>
          <p:nvPr>
            <p:ph type="title" hasCustomPrompt="1"/>
          </p:nvPr>
        </p:nvSpPr>
        <p:spPr>
          <a:xfrm>
            <a:off x="3124200" y="4978400"/>
            <a:ext cx="5969440" cy="1110534"/>
          </a:xfrm>
        </p:spPr>
        <p:txBody>
          <a:bodyPr anchor="t">
            <a:normAutofit/>
          </a:bodyPr>
          <a:lstStyle>
            <a:lvl1pPr algn="l">
              <a:defRPr sz="3600" b="1" cap="all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Welcome</a:t>
            </a:r>
            <a:r>
              <a:rPr lang="sv-SE" dirty="0" smtClean="0"/>
              <a:t> </a:t>
            </a:r>
            <a:r>
              <a:rPr lang="sv-SE" dirty="0" err="1" smtClean="0"/>
              <a:t>message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57970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resentation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ln>
            <a:noFill/>
          </a:ln>
        </p:spPr>
        <p:txBody>
          <a:bodyPr anchor="t"/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heading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background</a:t>
            </a:r>
            <a:r>
              <a:rPr lang="sv-SE" dirty="0" smtClean="0"/>
              <a:t> text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EBC5-E9E3-C94E-A5CB-FCAE7E0EB725}" type="slidenum">
              <a:t>‹#›</a:t>
            </a:fld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86" y="6284204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49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heading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sub-heading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EBC5-E9E3-C94E-A5CB-FCAE7E0EB725}" type="slidenum">
              <a:t>‹#›</a:t>
            </a:fld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86" y="6284204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04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ing, text, side ST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2273300" y="274638"/>
            <a:ext cx="64135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heading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 hasCustomPrompt="1"/>
          </p:nvPr>
        </p:nvSpPr>
        <p:spPr>
          <a:xfrm>
            <a:off x="1714500" y="1600200"/>
            <a:ext cx="6972300" cy="45259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text and </a:t>
            </a:r>
            <a:r>
              <a:rPr lang="sv-SE" dirty="0" err="1" smtClean="0"/>
              <a:t>bullets</a:t>
            </a:r>
            <a:endParaRPr lang="sv-SE" dirty="0" smtClean="0"/>
          </a:p>
          <a:p>
            <a:pPr lvl="1"/>
            <a:r>
              <a:rPr lang="sv-SE" dirty="0" err="1" smtClean="0"/>
              <a:t>Level</a:t>
            </a:r>
            <a:r>
              <a:rPr lang="sv-SE" dirty="0" smtClean="0"/>
              <a:t> 2</a:t>
            </a:r>
            <a:endParaRPr lang="sv-SE" dirty="0"/>
          </a:p>
          <a:p>
            <a:pPr lvl="2"/>
            <a:r>
              <a:rPr lang="sv-SE" dirty="0" err="1" smtClean="0"/>
              <a:t>Level</a:t>
            </a:r>
            <a:r>
              <a:rPr lang="sv-SE" dirty="0" smtClean="0"/>
              <a:t> 3</a:t>
            </a:r>
            <a:endParaRPr lang="sv-SE" dirty="0"/>
          </a:p>
          <a:p>
            <a:pPr lvl="3"/>
            <a:r>
              <a:rPr lang="sv-SE" dirty="0" err="1" smtClean="0"/>
              <a:t>Level</a:t>
            </a:r>
            <a:r>
              <a:rPr lang="sv-SE" dirty="0" smtClean="0"/>
              <a:t> 4</a:t>
            </a:r>
            <a:endParaRPr lang="sv-SE" dirty="0"/>
          </a:p>
          <a:p>
            <a:pPr lvl="4"/>
            <a:r>
              <a:rPr lang="sv-SE" dirty="0" err="1" smtClean="0"/>
              <a:t>Level</a:t>
            </a:r>
            <a:r>
              <a:rPr lang="sv-SE" dirty="0" smtClean="0"/>
              <a:t> 5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EBC5-E9E3-C94E-A5CB-FCAE7E0EB725}" type="slidenum">
              <a:t>‹#›</a:t>
            </a:fld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286" y="6284204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59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ing, text, bottom ST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</a:t>
            </a:r>
            <a:r>
              <a:rPr lang="sv-SE" dirty="0" err="1" smtClean="0"/>
              <a:t>heading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text and </a:t>
            </a:r>
            <a:r>
              <a:rPr lang="sv-SE" dirty="0" err="1" smtClean="0"/>
              <a:t>bullets</a:t>
            </a:r>
            <a:endParaRPr lang="sv-SE" dirty="0" smtClean="0"/>
          </a:p>
          <a:p>
            <a:pPr lvl="1"/>
            <a:r>
              <a:rPr lang="sv-SE" dirty="0" err="1" smtClean="0"/>
              <a:t>Level</a:t>
            </a:r>
            <a:r>
              <a:rPr lang="sv-SE" dirty="0" smtClean="0"/>
              <a:t> 2</a:t>
            </a:r>
            <a:endParaRPr lang="sv-SE" dirty="0"/>
          </a:p>
          <a:p>
            <a:pPr lvl="2"/>
            <a:r>
              <a:rPr lang="sv-SE" dirty="0" err="1" smtClean="0"/>
              <a:t>Level</a:t>
            </a:r>
            <a:r>
              <a:rPr lang="sv-SE" dirty="0" smtClean="0"/>
              <a:t> 3</a:t>
            </a:r>
            <a:endParaRPr lang="sv-SE" dirty="0"/>
          </a:p>
          <a:p>
            <a:pPr lvl="3"/>
            <a:r>
              <a:rPr lang="sv-SE" dirty="0" err="1" smtClean="0"/>
              <a:t>Level</a:t>
            </a:r>
            <a:r>
              <a:rPr lang="sv-SE" dirty="0" smtClean="0"/>
              <a:t> 4</a:t>
            </a:r>
            <a:endParaRPr lang="sv-SE" dirty="0"/>
          </a:p>
          <a:p>
            <a:pPr lvl="4"/>
            <a:r>
              <a:rPr lang="sv-SE" dirty="0" err="1" smtClean="0"/>
              <a:t>Level</a:t>
            </a:r>
            <a:r>
              <a:rPr lang="sv-SE" dirty="0" smtClean="0"/>
              <a:t> 5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EBC5-E9E3-C94E-A5CB-FCAE7E0EB725}" type="slidenum">
              <a:t>‹#›</a:t>
            </a:fld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86" y="6284204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7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457200" y="4452938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EBC5-E9E3-C94E-A5CB-FCAE7E0EB725}" type="slidenum"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9664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767A4-E9B7-9B48-AAB1-FBF47274887C}" type="datetimeFigureOut">
              <a:t>2016-05-11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CEBC5-E9E3-C94E-A5CB-FCAE7E0EB725}" type="slidenum"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0879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1" r:id="rId2"/>
    <p:sldLayoutId id="2147483649" r:id="rId3"/>
    <p:sldLayoutId id="2147483650" r:id="rId4"/>
    <p:sldLayoutId id="2147483660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jp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STM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Validation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6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7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86" y="6284204"/>
            <a:ext cx="3252223" cy="454153"/>
          </a:xfrm>
          <a:prstGeom prst="rect">
            <a:avLst/>
          </a:prstGeom>
        </p:spPr>
      </p:pic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568297" y="4602798"/>
            <a:ext cx="8229600" cy="1143000"/>
          </a:xfrm>
        </p:spPr>
        <p:txBody>
          <a:bodyPr/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www.stmvalidation.eu	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062" y="713608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err="1" smtClean="0"/>
              <a:t>Update</a:t>
            </a:r>
            <a:r>
              <a:rPr lang="sv-SE" dirty="0" smtClean="0"/>
              <a:t> </a:t>
            </a:r>
            <a:r>
              <a:rPr lang="sv-SE" dirty="0" err="1" smtClean="0"/>
              <a:t>since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sv-SE" dirty="0" smtClean="0"/>
              <a:t>November 2015</a:t>
            </a:r>
            <a:endParaRPr lang="sv-SE" dirty="0"/>
          </a:p>
        </p:txBody>
      </p:sp>
      <p:sp>
        <p:nvSpPr>
          <p:cNvPr id="5" name="Underrubrik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Ulf Siwe</a:t>
            </a:r>
          </a:p>
          <a:p>
            <a:r>
              <a:rPr lang="sv-SE" dirty="0" smtClean="0"/>
              <a:t>Swedish </a:t>
            </a:r>
            <a:r>
              <a:rPr lang="sv-SE" dirty="0" err="1" smtClean="0"/>
              <a:t>Maritime</a:t>
            </a:r>
            <a:r>
              <a:rPr lang="sv-SE" dirty="0" smtClean="0"/>
              <a:t> Administration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38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Scope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the Project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latshållare för innehåll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62" y="1285087"/>
            <a:ext cx="7974914" cy="4984321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Facts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Figures</a:t>
            </a:r>
            <a:endParaRPr lang="sv-S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ruta 1"/>
          <p:cNvSpPr txBox="1"/>
          <p:nvPr/>
        </p:nvSpPr>
        <p:spPr>
          <a:xfrm>
            <a:off x="2051719" y="1844824"/>
            <a:ext cx="687863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63850" algn="l"/>
              </a:tabLst>
            </a:pPr>
            <a:r>
              <a:rPr lang="sv-S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Lead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partner:	 SMA</a:t>
            </a:r>
          </a:p>
          <a:p>
            <a:pPr>
              <a:tabLst>
                <a:tab pos="2863850" algn="l"/>
              </a:tabLst>
            </a:pP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Partnership:	 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38 </a:t>
            </a:r>
            <a:r>
              <a:rPr lang="sv-S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beneficiaries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	 	             	 from 13 </a:t>
            </a:r>
            <a:r>
              <a:rPr lang="sv-S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countries</a:t>
            </a:r>
            <a:endParaRPr lang="sv-SE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959100" algn="l"/>
              </a:tabLst>
            </a:pP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Total budget: 	appr.43 million euro</a:t>
            </a:r>
          </a:p>
          <a:p>
            <a:pPr>
              <a:tabLst>
                <a:tab pos="2959100" algn="l"/>
              </a:tabLst>
            </a:pP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EC </a:t>
            </a:r>
            <a:r>
              <a:rPr lang="sv-S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contribution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50%</a:t>
            </a:r>
          </a:p>
          <a:p>
            <a:pPr>
              <a:tabLst>
                <a:tab pos="2959100" algn="l"/>
              </a:tabLst>
            </a:pPr>
            <a:r>
              <a:rPr lang="sv-S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frame</a:t>
            </a:r>
            <a:r>
              <a:rPr lang="sv-S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	2015-2018</a:t>
            </a:r>
          </a:p>
          <a:p>
            <a:pPr>
              <a:tabLst>
                <a:tab pos="2959100" algn="l"/>
              </a:tabLst>
            </a:pPr>
            <a:endParaRPr lang="sv-SE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3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457200" y="39552"/>
            <a:ext cx="8229600" cy="1143000"/>
          </a:xfrm>
        </p:spPr>
        <p:txBody>
          <a:bodyPr/>
          <a:lstStyle/>
          <a:p>
            <a:endParaRPr lang="sv-SE"/>
          </a:p>
        </p:txBody>
      </p:sp>
      <p:sp>
        <p:nvSpPr>
          <p:cNvPr id="6" name="Platshållare för innehåll 5"/>
          <p:cNvSpPr txBox="1">
            <a:spLocks/>
          </p:cNvSpPr>
          <p:nvPr/>
        </p:nvSpPr>
        <p:spPr>
          <a:xfrm>
            <a:off x="1837346" y="730514"/>
            <a:ext cx="68494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Swedish Maritime Administration, Swedish Meteorological and Hydrological Institute, GS1,  HiQ, SAAB, Chalmers University of Technology, SSPA, Viktoria Swedish ICT, Svitzer (SE)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Danish Maritime Authority, Navicon (DK)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Ministry of Infrastructure and Transport, RINA, IB, Port of Civitavecchia, Italian Coastguard, Riochiatori Napoletani, University of Genoa, Costa Crociere (IT)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Ministry of Transport and Communications/ Finnish Transport Agency, Furuno, Novia University of Applied Sciences (FI)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SASEMAR, Port Authority of Valencia, Port Authority of Barcelona, Valencia Port Foundation, CIMNE, Polytechnical University of Catalonia (ES)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Norwegian Coastal Administration, Rörvik Maritime Safety Center (NO)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Carnival Corporation, Southampton Solent University, University of Southampton (UK)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Signalis, Wärtsilä SAM-Electronics, University of Flensburg, OFFIS, University of Oldenburg, Fraunhofer CML (DE)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TRANSAS (IE)	Frequentis (AT)	Magellan (PT) 	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Maritiem Instituut Willem Barentsz (NL)	Cyprus University of Technology (CY)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b="1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Associated Partners </a:t>
            </a:r>
            <a:endParaRPr lang="en-GB" sz="5200" smtClean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Aft>
                <a:spcPts val="600"/>
              </a:spcAft>
              <a:buFont typeface="Arial"/>
              <a:buNone/>
            </a:pPr>
            <a:r>
              <a:rPr lang="en-GB" sz="520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Port of Gothenburg, Kvarken Ports (Umeå-Vaasa), IBM, Ericsson, Cygate, Raytheon, Kongsberg Maritime, UK Hydrographic Office, BIMCO, SSAB, Rheinmetall , Jeppesen 	</a:t>
            </a:r>
          </a:p>
          <a:p>
            <a:pPr marL="0" indent="0">
              <a:buFont typeface="Arial"/>
              <a:buNone/>
            </a:pPr>
            <a:endParaRPr lang="sv-S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8" name="Bildtext 1 7"/>
          <p:cNvSpPr/>
          <p:nvPr/>
        </p:nvSpPr>
        <p:spPr>
          <a:xfrm>
            <a:off x="6668219" y="80395"/>
            <a:ext cx="2018581" cy="967062"/>
          </a:xfrm>
          <a:prstGeom prst="borderCallout1">
            <a:avLst>
              <a:gd name="adj1" fmla="val 38654"/>
              <a:gd name="adj2" fmla="val -1337"/>
              <a:gd name="adj3" fmla="val 91174"/>
              <a:gd name="adj4" fmla="val -22284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Ministry of Transport and Communications/ Finnish Transport Agency,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Furuno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Novia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University of Applied Sciences </a:t>
            </a:r>
            <a:endParaRPr lang="sv-SE" sz="1100" dirty="0"/>
          </a:p>
        </p:txBody>
      </p:sp>
      <p:sp>
        <p:nvSpPr>
          <p:cNvPr id="9" name="Bildtext 1 8"/>
          <p:cNvSpPr/>
          <p:nvPr/>
        </p:nvSpPr>
        <p:spPr>
          <a:xfrm>
            <a:off x="2668021" y="84107"/>
            <a:ext cx="1777042" cy="552091"/>
          </a:xfrm>
          <a:prstGeom prst="borderCallout1">
            <a:avLst>
              <a:gd name="adj1" fmla="val 54688"/>
              <a:gd name="adj2" fmla="val 99434"/>
              <a:gd name="adj3" fmla="val 178125"/>
              <a:gd name="adj4" fmla="val 106813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Norwegian Coastal Administration,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Rörvik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Maritime </a:t>
            </a:r>
            <a:r>
              <a:rPr lang="en-GB" sz="11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Safety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Center</a:t>
            </a:r>
            <a:endParaRPr lang="sv-SE" sz="1100" dirty="0"/>
          </a:p>
        </p:txBody>
      </p:sp>
      <p:sp>
        <p:nvSpPr>
          <p:cNvPr id="10" name="Bildtext 1 9"/>
          <p:cNvSpPr/>
          <p:nvPr/>
        </p:nvSpPr>
        <p:spPr>
          <a:xfrm>
            <a:off x="6668219" y="1193008"/>
            <a:ext cx="2018581" cy="1394846"/>
          </a:xfrm>
          <a:prstGeom prst="borderCallout1">
            <a:avLst>
              <a:gd name="adj1" fmla="val 38654"/>
              <a:gd name="adj2" fmla="val -1337"/>
              <a:gd name="adj3" fmla="val 23845"/>
              <a:gd name="adj4" fmla="val -7783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Swedish Maritime Administration, Swedish Meteorological and Hydrological Institute, GS1, 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HiQ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, SAAB, Chalmers University of Technology, SSPA, Viktoria Swedish ICT, Svitzer</a:t>
            </a:r>
            <a:endParaRPr lang="sv-SE" sz="1100" dirty="0"/>
          </a:p>
        </p:txBody>
      </p:sp>
      <p:sp>
        <p:nvSpPr>
          <p:cNvPr id="11" name="Bildtext 1 10"/>
          <p:cNvSpPr/>
          <p:nvPr/>
        </p:nvSpPr>
        <p:spPr>
          <a:xfrm>
            <a:off x="60304" y="4114326"/>
            <a:ext cx="1777042" cy="276045"/>
          </a:xfrm>
          <a:prstGeom prst="borderCallout1">
            <a:avLst>
              <a:gd name="adj1" fmla="val 54688"/>
              <a:gd name="adj2" fmla="val 99434"/>
              <a:gd name="adj3" fmla="val 9374"/>
              <a:gd name="adj4" fmla="val 13351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Magellan</a:t>
            </a:r>
            <a:endParaRPr lang="sv-SE" sz="1100" dirty="0"/>
          </a:p>
        </p:txBody>
      </p:sp>
      <p:sp>
        <p:nvSpPr>
          <p:cNvPr id="12" name="Bildtext 1 11"/>
          <p:cNvSpPr/>
          <p:nvPr/>
        </p:nvSpPr>
        <p:spPr>
          <a:xfrm>
            <a:off x="3761117" y="4824840"/>
            <a:ext cx="2424023" cy="850552"/>
          </a:xfrm>
          <a:prstGeom prst="borderCallout1">
            <a:avLst>
              <a:gd name="adj1" fmla="val -1562"/>
              <a:gd name="adj2" fmla="val 49919"/>
              <a:gd name="adj3" fmla="val -148323"/>
              <a:gd name="adj4" fmla="val 40115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Ministry of Infrastructure and Transport, RINA, IB, Port of Civitavecchia, Italian Coastguard,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Riochiatori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Napoletani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, University of Genoa, Costa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Crociere</a:t>
            </a:r>
            <a:endParaRPr lang="sv-SE" sz="1100" dirty="0"/>
          </a:p>
        </p:txBody>
      </p:sp>
      <p:sp>
        <p:nvSpPr>
          <p:cNvPr id="13" name="Bildtext 1 12"/>
          <p:cNvSpPr/>
          <p:nvPr/>
        </p:nvSpPr>
        <p:spPr>
          <a:xfrm>
            <a:off x="6986643" y="4175535"/>
            <a:ext cx="1777042" cy="351868"/>
          </a:xfrm>
          <a:prstGeom prst="borderCallout1">
            <a:avLst>
              <a:gd name="adj1" fmla="val 103126"/>
              <a:gd name="adj2" fmla="val 34386"/>
              <a:gd name="adj3" fmla="val 184996"/>
              <a:gd name="adj4" fmla="val 19435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Cyprus University of Technology</a:t>
            </a:r>
            <a:endParaRPr lang="sv-SE" sz="1100" dirty="0"/>
          </a:p>
        </p:txBody>
      </p:sp>
      <p:sp>
        <p:nvSpPr>
          <p:cNvPr id="14" name="Bildtext 1 13"/>
          <p:cNvSpPr/>
          <p:nvPr/>
        </p:nvSpPr>
        <p:spPr>
          <a:xfrm>
            <a:off x="6668219" y="3604929"/>
            <a:ext cx="1777042" cy="281450"/>
          </a:xfrm>
          <a:prstGeom prst="borderCallout1">
            <a:avLst>
              <a:gd name="adj1" fmla="val 23438"/>
              <a:gd name="adj2" fmla="val -1537"/>
              <a:gd name="adj3" fmla="val -147360"/>
              <a:gd name="adj4" fmla="val -8978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Frequentis</a:t>
            </a:r>
            <a:endParaRPr lang="sv-SE" sz="1100" dirty="0"/>
          </a:p>
        </p:txBody>
      </p:sp>
      <p:sp>
        <p:nvSpPr>
          <p:cNvPr id="15" name="Bildtext 1 14"/>
          <p:cNvSpPr/>
          <p:nvPr/>
        </p:nvSpPr>
        <p:spPr>
          <a:xfrm>
            <a:off x="60304" y="2352424"/>
            <a:ext cx="1777042" cy="247579"/>
          </a:xfrm>
          <a:prstGeom prst="borderCallout1">
            <a:avLst>
              <a:gd name="adj1" fmla="val 54688"/>
              <a:gd name="adj2" fmla="val 99434"/>
              <a:gd name="adj3" fmla="val -6544"/>
              <a:gd name="adj4" fmla="val 143706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TRANSAS</a:t>
            </a:r>
            <a:endParaRPr lang="sv-SE" sz="1100" dirty="0"/>
          </a:p>
        </p:txBody>
      </p:sp>
      <p:sp>
        <p:nvSpPr>
          <p:cNvPr id="16" name="Bildtext 1 15"/>
          <p:cNvSpPr/>
          <p:nvPr/>
        </p:nvSpPr>
        <p:spPr>
          <a:xfrm>
            <a:off x="1085598" y="4818426"/>
            <a:ext cx="2484488" cy="853419"/>
          </a:xfrm>
          <a:prstGeom prst="borderCallout1">
            <a:avLst>
              <a:gd name="adj1" fmla="val 2023"/>
              <a:gd name="adj2" fmla="val 79867"/>
              <a:gd name="adj3" fmla="val -72712"/>
              <a:gd name="adj4" fmla="val 798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SASEMAR, Port Authority of Valencia, Port Authority of Barcelona, Valencia Port Foundation, CIMNE,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Polytechnical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University of Catalonia</a:t>
            </a:r>
            <a:endParaRPr lang="sv-SE" sz="1100" dirty="0"/>
          </a:p>
        </p:txBody>
      </p:sp>
      <p:sp>
        <p:nvSpPr>
          <p:cNvPr id="17" name="Bildtext 1 16"/>
          <p:cNvSpPr/>
          <p:nvPr/>
        </p:nvSpPr>
        <p:spPr>
          <a:xfrm>
            <a:off x="60304" y="1403613"/>
            <a:ext cx="1777042" cy="706504"/>
          </a:xfrm>
          <a:prstGeom prst="borderCallout1">
            <a:avLst>
              <a:gd name="adj1" fmla="val 25384"/>
              <a:gd name="adj2" fmla="val 99434"/>
              <a:gd name="adj3" fmla="val 101202"/>
              <a:gd name="adj4" fmla="val 183513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Carnival Corporation, Southampton Solent University, University of Southampton</a:t>
            </a:r>
            <a:endParaRPr lang="sv-SE" sz="1100" dirty="0"/>
          </a:p>
        </p:txBody>
      </p:sp>
      <p:sp>
        <p:nvSpPr>
          <p:cNvPr id="18" name="Bildtext 1 17"/>
          <p:cNvSpPr/>
          <p:nvPr/>
        </p:nvSpPr>
        <p:spPr>
          <a:xfrm>
            <a:off x="60304" y="2783180"/>
            <a:ext cx="1777042" cy="859325"/>
          </a:xfrm>
          <a:prstGeom prst="borderCallout1">
            <a:avLst>
              <a:gd name="adj1" fmla="val 54688"/>
              <a:gd name="adj2" fmla="val 99434"/>
              <a:gd name="adj3" fmla="val 2437"/>
              <a:gd name="adj4" fmla="val 252444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Signalis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Wärtsilä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SAM-Electronics, University of Flensburg, OFFIS, University of Oldenburg,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Fraunhofer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CML</a:t>
            </a:r>
            <a:endParaRPr lang="sv-SE" sz="1100" dirty="0"/>
          </a:p>
        </p:txBody>
      </p:sp>
      <p:sp>
        <p:nvSpPr>
          <p:cNvPr id="19" name="Bildtext 1 18"/>
          <p:cNvSpPr/>
          <p:nvPr/>
        </p:nvSpPr>
        <p:spPr>
          <a:xfrm>
            <a:off x="2074323" y="852472"/>
            <a:ext cx="1777042" cy="552091"/>
          </a:xfrm>
          <a:prstGeom prst="borderCallout1">
            <a:avLst>
              <a:gd name="adj1" fmla="val 95313"/>
              <a:gd name="adj2" fmla="val 71279"/>
              <a:gd name="adj3" fmla="val 287500"/>
              <a:gd name="adj4" fmla="val 113124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Maritiem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Instituut</a:t>
            </a:r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Willem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Barentsz</a:t>
            </a:r>
            <a:endParaRPr lang="sv-SE" sz="1100" dirty="0"/>
          </a:p>
        </p:txBody>
      </p:sp>
      <p:sp>
        <p:nvSpPr>
          <p:cNvPr id="20" name="Bildtext 1 19"/>
          <p:cNvSpPr/>
          <p:nvPr/>
        </p:nvSpPr>
        <p:spPr>
          <a:xfrm>
            <a:off x="6258088" y="2780778"/>
            <a:ext cx="2018581" cy="396561"/>
          </a:xfrm>
          <a:prstGeom prst="borderCallout1">
            <a:avLst>
              <a:gd name="adj1" fmla="val 38654"/>
              <a:gd name="adj2" fmla="val -1337"/>
              <a:gd name="adj3" fmla="val -226012"/>
              <a:gd name="adj4" fmla="val -82113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Danish Maritime Authority, </a:t>
            </a:r>
            <a:r>
              <a:rPr lang="en-GB" sz="1100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Navicon</a:t>
            </a:r>
            <a:endParaRPr lang="sv-SE" sz="1100" dirty="0"/>
          </a:p>
        </p:txBody>
      </p:sp>
      <p:pic>
        <p:nvPicPr>
          <p:cNvPr id="21" name="Bildobjekt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473" y="5580837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9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2221906" y="274638"/>
            <a:ext cx="6464893" cy="1143000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Associated </a:t>
            </a:r>
            <a:r>
              <a:rPr lang="en-GB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Partners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latshållare för innehåll 5"/>
          <p:cNvSpPr>
            <a:spLocks noGrp="1"/>
          </p:cNvSpPr>
          <p:nvPr>
            <p:ph idx="1"/>
          </p:nvPr>
        </p:nvSpPr>
        <p:spPr>
          <a:xfrm>
            <a:off x="1932237" y="1707454"/>
            <a:ext cx="684945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Port of Gothenburg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Kvarken Ports 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IBM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Ericsson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Cygate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Raytheon 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Kongsberg Maritime 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UK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Hydrographic</a:t>
            </a: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 Office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BIMCO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SSAB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Rheinmetall</a:t>
            </a: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STENA</a:t>
            </a:r>
          </a:p>
          <a:p>
            <a:pPr marL="0" indent="0">
              <a:buNone/>
            </a:pP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Inttra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VeMarS</a:t>
            </a:r>
          </a:p>
          <a:p>
            <a:pPr marL="0" indent="0">
              <a:buNone/>
            </a:pP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Jeppesen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Carmenta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4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upp 62"/>
          <p:cNvGrpSpPr/>
          <p:nvPr/>
        </p:nvGrpSpPr>
        <p:grpSpPr>
          <a:xfrm>
            <a:off x="1422738" y="2269936"/>
            <a:ext cx="6212420" cy="3012772"/>
            <a:chOff x="532818" y="2420888"/>
            <a:chExt cx="6369730" cy="3293118"/>
          </a:xfrm>
        </p:grpSpPr>
        <p:sp>
          <p:nvSpPr>
            <p:cNvPr id="101" name="Rektangel 100"/>
            <p:cNvSpPr/>
            <p:nvPr/>
          </p:nvSpPr>
          <p:spPr>
            <a:xfrm>
              <a:off x="4644008" y="3737281"/>
              <a:ext cx="1673765" cy="70294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Simulator Network</a:t>
              </a:r>
            </a:p>
            <a:p>
              <a:pPr algn="ctr"/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Connecting centres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Rektangel 102"/>
            <p:cNvSpPr/>
            <p:nvPr/>
          </p:nvSpPr>
          <p:spPr>
            <a:xfrm>
              <a:off x="564425" y="5013176"/>
              <a:ext cx="6338123" cy="6440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Maritime </a:t>
              </a:r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Service Infrastructure </a:t>
              </a:r>
              <a:endParaRPr lang="en-GB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Rektangel 103"/>
            <p:cNvSpPr/>
            <p:nvPr/>
          </p:nvSpPr>
          <p:spPr>
            <a:xfrm>
              <a:off x="532818" y="2420888"/>
              <a:ext cx="6369730" cy="6440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Analysis </a:t>
              </a:r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Evaluation</a:t>
              </a:r>
            </a:p>
            <a:p>
              <a:pPr algn="ctr"/>
              <a:endParaRPr lang="en-GB" sz="12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Internal network, define measures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Rektangel 104"/>
            <p:cNvSpPr/>
            <p:nvPr/>
          </p:nvSpPr>
          <p:spPr>
            <a:xfrm>
              <a:off x="564425" y="3750100"/>
              <a:ext cx="1775327" cy="71830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Port CDM</a:t>
              </a:r>
            </a:p>
            <a:p>
              <a:pPr algn="ctr"/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Format, test weeks</a:t>
              </a:r>
              <a:endParaRPr lang="en-GB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Rektangel 105"/>
            <p:cNvSpPr/>
            <p:nvPr/>
          </p:nvSpPr>
          <p:spPr>
            <a:xfrm>
              <a:off x="2596614" y="3758257"/>
              <a:ext cx="1823854" cy="68339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GB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Voyage Management</a:t>
              </a:r>
            </a:p>
            <a:p>
              <a:pPr algn="ctr"/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First ice route</a:t>
              </a:r>
            </a:p>
            <a:p>
              <a:pPr algn="ctr"/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Specs / Procure</a:t>
              </a:r>
              <a:endParaRPr lang="en-GB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GB" sz="11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Vänster-höger 109"/>
            <p:cNvSpPr/>
            <p:nvPr/>
          </p:nvSpPr>
          <p:spPr>
            <a:xfrm rot="5400000">
              <a:off x="1157514" y="4492025"/>
              <a:ext cx="672337" cy="484632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Vänster-höger 110"/>
            <p:cNvSpPr/>
            <p:nvPr/>
          </p:nvSpPr>
          <p:spPr>
            <a:xfrm rot="5400000">
              <a:off x="3311526" y="3158798"/>
              <a:ext cx="672337" cy="484632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Vänster-höger 111"/>
            <p:cNvSpPr/>
            <p:nvPr/>
          </p:nvSpPr>
          <p:spPr>
            <a:xfrm rot="5400000">
              <a:off x="5144718" y="3158796"/>
              <a:ext cx="672337" cy="484632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textruta 112"/>
            <p:cNvSpPr txBox="1"/>
            <p:nvPr/>
          </p:nvSpPr>
          <p:spPr>
            <a:xfrm>
              <a:off x="635509" y="5074816"/>
              <a:ext cx="1799797" cy="639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Specifications to Voyage</a:t>
              </a:r>
              <a:endParaRPr lang="en-GB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extruta 113"/>
            <p:cNvSpPr txBox="1"/>
            <p:nvPr/>
          </p:nvSpPr>
          <p:spPr>
            <a:xfrm>
              <a:off x="4886890" y="5042900"/>
              <a:ext cx="2015658" cy="639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Maritime </a:t>
              </a:r>
              <a:r>
                <a:rPr lang="en-GB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Cloud – scope &amp; deadlines</a:t>
              </a:r>
              <a:endParaRPr lang="en-GB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Vänster-höger 116"/>
            <p:cNvSpPr/>
            <p:nvPr/>
          </p:nvSpPr>
          <p:spPr>
            <a:xfrm rot="5400000">
              <a:off x="5705037" y="3815666"/>
              <a:ext cx="1910389" cy="484632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4" name="Rak 63"/>
          <p:cNvCxnSpPr/>
          <p:nvPr/>
        </p:nvCxnSpPr>
        <p:spPr>
          <a:xfrm>
            <a:off x="1358445" y="5333476"/>
            <a:ext cx="7585076" cy="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ak 64"/>
          <p:cNvCxnSpPr/>
          <p:nvPr/>
        </p:nvCxnSpPr>
        <p:spPr>
          <a:xfrm>
            <a:off x="1358445" y="2082312"/>
            <a:ext cx="7585076" cy="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ruta 65"/>
          <p:cNvSpPr txBox="1"/>
          <p:nvPr/>
        </p:nvSpPr>
        <p:spPr>
          <a:xfrm>
            <a:off x="7679387" y="3496000"/>
            <a:ext cx="1264134" cy="1098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dirty="0" smtClean="0"/>
              <a:t>STM </a:t>
            </a:r>
            <a:r>
              <a:rPr lang="sv-SE" sz="1600" b="1" dirty="0" err="1" smtClean="0"/>
              <a:t>Validation</a:t>
            </a:r>
            <a:r>
              <a:rPr lang="sv-SE" sz="1600" b="1" dirty="0" smtClean="0"/>
              <a:t> Project</a:t>
            </a:r>
          </a:p>
          <a:p>
            <a:r>
              <a:rPr lang="sv-SE" sz="1600" dirty="0" smtClean="0"/>
              <a:t>2015-2018</a:t>
            </a:r>
            <a:endParaRPr lang="sv-SE" sz="1600" dirty="0"/>
          </a:p>
        </p:txBody>
      </p:sp>
      <p:sp>
        <p:nvSpPr>
          <p:cNvPr id="67" name="textruta 66"/>
          <p:cNvSpPr txBox="1"/>
          <p:nvPr/>
        </p:nvSpPr>
        <p:spPr>
          <a:xfrm>
            <a:off x="7743895" y="5845519"/>
            <a:ext cx="1264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sz="1600" b="1" dirty="0" smtClean="0"/>
          </a:p>
          <a:p>
            <a:r>
              <a:rPr lang="sv-SE" sz="1600" dirty="0" smtClean="0"/>
              <a:t>2013-2015</a:t>
            </a:r>
          </a:p>
          <a:p>
            <a:endParaRPr lang="sv-SE" sz="1600" b="1" dirty="0"/>
          </a:p>
        </p:txBody>
      </p:sp>
      <p:sp>
        <p:nvSpPr>
          <p:cNvPr id="68" name="textruta 67"/>
          <p:cNvSpPr txBox="1"/>
          <p:nvPr/>
        </p:nvSpPr>
        <p:spPr>
          <a:xfrm>
            <a:off x="7674702" y="1291421"/>
            <a:ext cx="1469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dirty="0" err="1" smtClean="0"/>
              <a:t>Deployment</a:t>
            </a:r>
            <a:r>
              <a:rPr lang="sv-SE" sz="1600" b="1" dirty="0" smtClean="0"/>
              <a:t> /</a:t>
            </a:r>
            <a:endParaRPr lang="sv-SE" sz="1600" b="1" dirty="0"/>
          </a:p>
          <a:p>
            <a:r>
              <a:rPr lang="sv-SE" sz="1600" b="1" dirty="0" err="1" smtClean="0"/>
              <a:t>Development</a:t>
            </a:r>
            <a:endParaRPr lang="sv-SE" sz="1600" b="1" dirty="0" smtClean="0"/>
          </a:p>
          <a:p>
            <a:r>
              <a:rPr lang="sv-SE" sz="1600" dirty="0" smtClean="0"/>
              <a:t>2018-2030</a:t>
            </a:r>
            <a:endParaRPr lang="sv-SE" sz="1600" dirty="0"/>
          </a:p>
        </p:txBody>
      </p:sp>
      <p:pic>
        <p:nvPicPr>
          <p:cNvPr id="6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413" y="5404064"/>
            <a:ext cx="1054154" cy="764269"/>
          </a:xfrm>
          <a:prstGeom prst="rect">
            <a:avLst/>
          </a:prstGeom>
        </p:spPr>
      </p:pic>
      <p:sp>
        <p:nvSpPr>
          <p:cNvPr id="70" name="textruta 69"/>
          <p:cNvSpPr txBox="1"/>
          <p:nvPr/>
        </p:nvSpPr>
        <p:spPr>
          <a:xfrm>
            <a:off x="1405438" y="6562008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1" name="Grupp 120"/>
          <p:cNvGrpSpPr/>
          <p:nvPr/>
        </p:nvGrpSpPr>
        <p:grpSpPr>
          <a:xfrm>
            <a:off x="1290020" y="5638484"/>
            <a:ext cx="4034010" cy="1038524"/>
            <a:chOff x="2635370" y="5562825"/>
            <a:chExt cx="4034010" cy="1038524"/>
          </a:xfrm>
        </p:grpSpPr>
        <p:sp>
          <p:nvSpPr>
            <p:cNvPr id="83" name="Rektangel 82"/>
            <p:cNvSpPr/>
            <p:nvPr/>
          </p:nvSpPr>
          <p:spPr>
            <a:xfrm>
              <a:off x="2783558" y="5862146"/>
              <a:ext cx="1504862" cy="66437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Rektangel 83"/>
            <p:cNvSpPr/>
            <p:nvPr/>
          </p:nvSpPr>
          <p:spPr>
            <a:xfrm>
              <a:off x="4623591" y="5562825"/>
              <a:ext cx="2045789" cy="27437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Desired effects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5" name="Rak pil 84"/>
            <p:cNvCxnSpPr>
              <a:endCxn id="84" idx="1"/>
            </p:cNvCxnSpPr>
            <p:nvPr/>
          </p:nvCxnSpPr>
          <p:spPr>
            <a:xfrm flipV="1">
              <a:off x="4300221" y="5700013"/>
              <a:ext cx="323370" cy="34442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ktangel 85"/>
            <p:cNvSpPr/>
            <p:nvPr/>
          </p:nvSpPr>
          <p:spPr>
            <a:xfrm>
              <a:off x="4623591" y="5912683"/>
              <a:ext cx="2045789" cy="2933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Service definitions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7" name="Rak pil 86"/>
            <p:cNvCxnSpPr>
              <a:stCxn id="83" idx="3"/>
              <a:endCxn id="86" idx="1"/>
            </p:cNvCxnSpPr>
            <p:nvPr/>
          </p:nvCxnSpPr>
          <p:spPr>
            <a:xfrm flipV="1">
              <a:off x="4288420" y="6059383"/>
              <a:ext cx="335171" cy="13495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ktangel 87"/>
            <p:cNvSpPr/>
            <p:nvPr/>
          </p:nvSpPr>
          <p:spPr>
            <a:xfrm>
              <a:off x="4623591" y="6307950"/>
              <a:ext cx="2045789" cy="2933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Measurement system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9" name="Rak pil 88"/>
            <p:cNvCxnSpPr>
              <a:endCxn id="88" idx="1"/>
            </p:cNvCxnSpPr>
            <p:nvPr/>
          </p:nvCxnSpPr>
          <p:spPr>
            <a:xfrm>
              <a:off x="4300221" y="6307950"/>
              <a:ext cx="323370" cy="1467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Rektangel 89"/>
            <p:cNvSpPr/>
            <p:nvPr/>
          </p:nvSpPr>
          <p:spPr>
            <a:xfrm>
              <a:off x="2703795" y="5780789"/>
              <a:ext cx="1504862" cy="66437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Rektangel 90"/>
            <p:cNvSpPr/>
            <p:nvPr/>
          </p:nvSpPr>
          <p:spPr>
            <a:xfrm>
              <a:off x="2635370" y="5693904"/>
              <a:ext cx="1504862" cy="66437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STM concept(s)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7" name="Ned 76"/>
          <p:cNvSpPr/>
          <p:nvPr/>
        </p:nvSpPr>
        <p:spPr>
          <a:xfrm rot="10800000">
            <a:off x="4081211" y="5259252"/>
            <a:ext cx="472663" cy="352938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ktangel 79"/>
          <p:cNvSpPr/>
          <p:nvPr/>
        </p:nvSpPr>
        <p:spPr>
          <a:xfrm>
            <a:off x="1743145" y="1343622"/>
            <a:ext cx="2517920" cy="64113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STM Services</a:t>
            </a:r>
            <a:endParaRPr lang="en-GB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ektangel 80"/>
          <p:cNvSpPr/>
          <p:nvPr/>
        </p:nvSpPr>
        <p:spPr>
          <a:xfrm>
            <a:off x="4703712" y="1343622"/>
            <a:ext cx="2517920" cy="64113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Improved Performance Targets </a:t>
            </a:r>
          </a:p>
          <a:p>
            <a:pPr algn="ctr"/>
            <a:r>
              <a:rPr lang="en-GB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(Environment, Safety, Efficiency)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Ned 81"/>
          <p:cNvSpPr/>
          <p:nvPr/>
        </p:nvSpPr>
        <p:spPr>
          <a:xfrm rot="10800000">
            <a:off x="4261065" y="1829666"/>
            <a:ext cx="446759" cy="468006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Vänster-höger 117"/>
          <p:cNvSpPr/>
          <p:nvPr/>
        </p:nvSpPr>
        <p:spPr>
          <a:xfrm rot="5400000">
            <a:off x="2052323" y="2907328"/>
            <a:ext cx="615100" cy="472663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Vänster-höger 118"/>
          <p:cNvSpPr/>
          <p:nvPr/>
        </p:nvSpPr>
        <p:spPr>
          <a:xfrm rot="5400000">
            <a:off x="4024551" y="4188583"/>
            <a:ext cx="615100" cy="472663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G:\INNOVATION\Projekt\MONALISA 2020\Communications\Logos\STM_LOGO_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423" y="2836109"/>
            <a:ext cx="1264134" cy="67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G:\INNOVATION\Projekt\MONALISA 2020\Communications\Logos\STM_LOGO_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283" y="615918"/>
            <a:ext cx="1264134" cy="67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ubrik 7"/>
          <p:cNvSpPr txBox="1">
            <a:spLocks/>
          </p:cNvSpPr>
          <p:nvPr/>
        </p:nvSpPr>
        <p:spPr>
          <a:xfrm>
            <a:off x="395536" y="75858"/>
            <a:ext cx="8547985" cy="727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dirty="0" smtClean="0"/>
              <a:t>Status</a:t>
            </a:r>
            <a:endParaRPr lang="sv-SE" sz="3200" dirty="0"/>
          </a:p>
        </p:txBody>
      </p:sp>
      <p:pic>
        <p:nvPicPr>
          <p:cNvPr id="42" name="Bildobjekt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0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2221906" y="274638"/>
            <a:ext cx="6464893" cy="1143000"/>
          </a:xfrm>
        </p:spPr>
        <p:txBody>
          <a:bodyPr>
            <a:normAutofit/>
          </a:bodyPr>
          <a:lstStyle/>
          <a:p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Baltic relations	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latshållare för innehåll 5"/>
          <p:cNvSpPr>
            <a:spLocks noGrp="1"/>
          </p:cNvSpPr>
          <p:nvPr>
            <p:ph idx="1"/>
          </p:nvPr>
        </p:nvSpPr>
        <p:spPr>
          <a:xfrm>
            <a:off x="1837346" y="1600200"/>
            <a:ext cx="6849454" cy="452596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sv-SE" dirty="0" err="1" smtClean="0"/>
              <a:t>Strenghtened</a:t>
            </a:r>
            <a:r>
              <a:rPr lang="sv-SE" dirty="0" smtClean="0"/>
              <a:t> </a:t>
            </a:r>
            <a:r>
              <a:rPr lang="sv-SE" dirty="0" err="1" smtClean="0"/>
              <a:t>cooperation</a:t>
            </a:r>
            <a:r>
              <a:rPr lang="sv-SE" dirty="0" smtClean="0"/>
              <a:t> w EfficienSea2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v-SE" dirty="0" err="1" smtClean="0"/>
              <a:t>Ice</a:t>
            </a:r>
            <a:r>
              <a:rPr lang="sv-SE" dirty="0" smtClean="0"/>
              <a:t> services </a:t>
            </a:r>
            <a:r>
              <a:rPr lang="sv-SE" dirty="0" err="1" smtClean="0"/>
              <a:t>coordinated</a:t>
            </a:r>
            <a:r>
              <a:rPr lang="sv-SE" dirty="0" smtClean="0"/>
              <a:t> </a:t>
            </a:r>
            <a:r>
              <a:rPr lang="sv-SE" dirty="0" err="1" smtClean="0"/>
              <a:t>with</a:t>
            </a:r>
            <a:r>
              <a:rPr lang="sv-SE" dirty="0" smtClean="0"/>
              <a:t> WINMOS</a:t>
            </a:r>
            <a:endParaRPr lang="sv-SE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sv-SE" dirty="0" smtClean="0"/>
              <a:t>Real </a:t>
            </a:r>
            <a:r>
              <a:rPr lang="sv-SE" dirty="0" err="1" smtClean="0"/>
              <a:t>Time</a:t>
            </a:r>
            <a:r>
              <a:rPr lang="sv-SE" dirty="0" smtClean="0"/>
              <a:t> </a:t>
            </a:r>
            <a:r>
              <a:rPr lang="sv-SE" dirty="0" err="1" smtClean="0"/>
              <a:t>Ferry</a:t>
            </a:r>
            <a:endParaRPr lang="sv-SE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sv-SE" dirty="0" smtClean="0"/>
              <a:t>Input to </a:t>
            </a:r>
            <a:r>
              <a:rPr lang="sv-SE" dirty="0" err="1" smtClean="0"/>
              <a:t>Estonian</a:t>
            </a:r>
            <a:r>
              <a:rPr lang="sv-SE" dirty="0" smtClean="0"/>
              <a:t> </a:t>
            </a:r>
            <a:r>
              <a:rPr lang="sv-SE" dirty="0" err="1" smtClean="0"/>
              <a:t>certificate</a:t>
            </a:r>
            <a:r>
              <a:rPr lang="sv-SE" dirty="0" smtClean="0"/>
              <a:t> </a:t>
            </a:r>
            <a:r>
              <a:rPr lang="sv-SE" dirty="0" err="1" smtClean="0"/>
              <a:t>initiative</a:t>
            </a:r>
            <a:endParaRPr lang="sv-SE" dirty="0"/>
          </a:p>
          <a:p>
            <a:pPr>
              <a:buFont typeface="Arial" panose="020B0604020202020204" pitchFamily="34" charset="0"/>
              <a:buChar char="•"/>
            </a:pPr>
            <a:r>
              <a:rPr lang="sv-SE" dirty="0" err="1" smtClean="0"/>
              <a:t>Renewed</a:t>
            </a:r>
            <a:r>
              <a:rPr lang="sv-SE" dirty="0" smtClean="0"/>
              <a:t> HELCOM support</a:t>
            </a:r>
          </a:p>
          <a:p>
            <a:pPr>
              <a:buFont typeface="Arial" panose="020B0604020202020204" pitchFamily="34" charset="0"/>
              <a:buChar char="•"/>
            </a:pP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4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2221906" y="274638"/>
            <a:ext cx="6464893" cy="1143000"/>
          </a:xfrm>
        </p:spPr>
        <p:txBody>
          <a:bodyPr>
            <a:normAutofit/>
          </a:bodyPr>
          <a:lstStyle/>
          <a:p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  <a:r>
              <a:rPr lang="sv-SE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sv-S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validate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Platshållare för innehåll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610593"/>
              </p:ext>
            </p:extLst>
          </p:nvPr>
        </p:nvGraphicFramePr>
        <p:xfrm>
          <a:off x="1452355" y="1547447"/>
          <a:ext cx="7234443" cy="1546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6439">
                  <a:extLst>
                    <a:ext uri="{9D8B030D-6E8A-4147-A177-3AD203B41FA5}">
                      <a16:colId xmlns:a16="http://schemas.microsoft.com/office/drawing/2014/main" val="2856268553"/>
                    </a:ext>
                  </a:extLst>
                </a:gridCol>
                <a:gridCol w="1392701">
                  <a:extLst>
                    <a:ext uri="{9D8B030D-6E8A-4147-A177-3AD203B41FA5}">
                      <a16:colId xmlns:a16="http://schemas.microsoft.com/office/drawing/2014/main" val="2234022153"/>
                    </a:ext>
                  </a:extLst>
                </a:gridCol>
                <a:gridCol w="1561514">
                  <a:extLst>
                    <a:ext uri="{9D8B030D-6E8A-4147-A177-3AD203B41FA5}">
                      <a16:colId xmlns:a16="http://schemas.microsoft.com/office/drawing/2014/main" val="458446904"/>
                    </a:ext>
                  </a:extLst>
                </a:gridCol>
                <a:gridCol w="1915406">
                  <a:extLst>
                    <a:ext uri="{9D8B030D-6E8A-4147-A177-3AD203B41FA5}">
                      <a16:colId xmlns:a16="http://schemas.microsoft.com/office/drawing/2014/main" val="3911489428"/>
                    </a:ext>
                  </a:extLst>
                </a:gridCol>
                <a:gridCol w="1158383">
                  <a:extLst>
                    <a:ext uri="{9D8B030D-6E8A-4147-A177-3AD203B41FA5}">
                      <a16:colId xmlns:a16="http://schemas.microsoft.com/office/drawing/2014/main" val="3371573726"/>
                    </a:ext>
                  </a:extLst>
                </a:gridCol>
              </a:tblGrid>
              <a:tr h="9520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Risk reduction rate</a:t>
                      </a:r>
                      <a:endParaRPr lang="sv-SE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Flow Management </a:t>
                      </a:r>
                      <a:b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 flow optimisation</a:t>
                      </a:r>
                      <a:endParaRPr lang="sv-SE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Flow Management </a:t>
                      </a:r>
                      <a:b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 enhanced monitoring 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Voyage Management by route exchange 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Weighted combined rate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73068699"/>
                  </a:ext>
                </a:extLst>
              </a:tr>
              <a:tr h="2972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Collisions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774460"/>
                  </a:ext>
                </a:extLst>
              </a:tr>
              <a:tr h="2972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Groundings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sv-SE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69%</a:t>
                      </a:r>
                      <a:endParaRPr lang="sv-SE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942862"/>
                  </a:ext>
                </a:extLst>
              </a:tr>
            </a:tbl>
          </a:graphicData>
        </a:graphic>
      </p:graphicFrame>
      <p:grpSp>
        <p:nvGrpSpPr>
          <p:cNvPr id="15" name="Grupp 14"/>
          <p:cNvGrpSpPr/>
          <p:nvPr/>
        </p:nvGrpSpPr>
        <p:grpSpPr>
          <a:xfrm>
            <a:off x="1466423" y="3526901"/>
            <a:ext cx="3953811" cy="2779031"/>
            <a:chOff x="1466423" y="3526901"/>
            <a:chExt cx="3953811" cy="2779031"/>
          </a:xfrm>
        </p:grpSpPr>
        <p:pic>
          <p:nvPicPr>
            <p:cNvPr id="5" name="Bildobjekt 4" descr="ais-before-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6423" y="3526901"/>
              <a:ext cx="1634486" cy="2779031"/>
            </a:xfrm>
            <a:prstGeom prst="rect">
              <a:avLst/>
            </a:prstGeom>
          </p:spPr>
        </p:pic>
        <p:pic>
          <p:nvPicPr>
            <p:cNvPr id="7" name="Bildobjekt 6" descr="ais-after-op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0824" y="3526901"/>
              <a:ext cx="1759410" cy="2779031"/>
            </a:xfrm>
            <a:prstGeom prst="rect">
              <a:avLst/>
            </a:prstGeom>
          </p:spPr>
        </p:pic>
        <p:sp>
          <p:nvSpPr>
            <p:cNvPr id="8" name="Höger 6"/>
            <p:cNvSpPr/>
            <p:nvPr/>
          </p:nvSpPr>
          <p:spPr>
            <a:xfrm>
              <a:off x="3089433" y="4588176"/>
              <a:ext cx="561943" cy="882044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12%</a:t>
              </a:r>
              <a:endParaRPr lang="sv-S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upp 13"/>
          <p:cNvGrpSpPr/>
          <p:nvPr/>
        </p:nvGrpSpPr>
        <p:grpSpPr>
          <a:xfrm>
            <a:off x="5653649" y="3515495"/>
            <a:ext cx="3033150" cy="2182189"/>
            <a:chOff x="5653649" y="3515495"/>
            <a:chExt cx="3033150" cy="2182189"/>
          </a:xfrm>
        </p:grpSpPr>
        <p:pic>
          <p:nvPicPr>
            <p:cNvPr id="9" name="Bildobjekt 8" descr="gbg-combine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649" y="3515495"/>
              <a:ext cx="3033150" cy="2182189"/>
            </a:xfrm>
            <a:prstGeom prst="rect">
              <a:avLst/>
            </a:prstGeom>
          </p:spPr>
        </p:pic>
        <p:sp>
          <p:nvSpPr>
            <p:cNvPr id="11" name="textruta 10"/>
            <p:cNvSpPr txBox="1"/>
            <p:nvPr/>
          </p:nvSpPr>
          <p:spPr>
            <a:xfrm>
              <a:off x="5756425" y="4588176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3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34%</a:t>
              </a:r>
              <a:endParaRPr lang="sv-SE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6204116" y="5051353"/>
              <a:ext cx="1236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3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4,1%</a:t>
              </a:r>
              <a:endParaRPr lang="sv-SE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Bildobjekt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8556" y="4516781"/>
              <a:ext cx="458448" cy="522085"/>
            </a:xfrm>
            <a:prstGeom prst="rect">
              <a:avLst/>
            </a:prstGeom>
          </p:spPr>
        </p:pic>
      </p:grpSp>
      <p:pic>
        <p:nvPicPr>
          <p:cNvPr id="16" name="Bildobjekt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9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4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1278</TotalTime>
  <Words>511</Words>
  <Application>Microsoft Office PowerPoint</Application>
  <PresentationFormat>Bildspel på skärmen (4:3)</PresentationFormat>
  <Paragraphs>117</Paragraphs>
  <Slides>10</Slides>
  <Notes>5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5" baseType="lpstr">
      <vt:lpstr>Arial</vt:lpstr>
      <vt:lpstr>Calibri</vt:lpstr>
      <vt:lpstr>Roboto</vt:lpstr>
      <vt:lpstr>Times New Roman</vt:lpstr>
      <vt:lpstr>Office-tema</vt:lpstr>
      <vt:lpstr>STM Validation</vt:lpstr>
      <vt:lpstr>Update since November 2015</vt:lpstr>
      <vt:lpstr>Scope of the Project</vt:lpstr>
      <vt:lpstr>Facts and Figures</vt:lpstr>
      <vt:lpstr>PowerPoint-presentation</vt:lpstr>
      <vt:lpstr>Associated Partners</vt:lpstr>
      <vt:lpstr>PowerPoint-presentation</vt:lpstr>
      <vt:lpstr>Baltic relations </vt:lpstr>
      <vt:lpstr>Benefits to validate</vt:lpstr>
      <vt:lpstr>www.stmvalidation.eu </vt:lpstr>
    </vt:vector>
  </TitlesOfParts>
  <Company>machuset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STM Validation project</dc:creator>
  <cp:lastModifiedBy>Siwe, Ulf</cp:lastModifiedBy>
  <cp:revision>32</cp:revision>
  <dcterms:created xsi:type="dcterms:W3CDTF">2015-01-29T08:16:08Z</dcterms:created>
  <dcterms:modified xsi:type="dcterms:W3CDTF">2016-05-11T14:32:54Z</dcterms:modified>
</cp:coreProperties>
</file>